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League Spartan" charset="1" panose="00000800000000000000"/>
      <p:regular r:id="rId14"/>
    </p:embeddedFont>
    <p:embeddedFont>
      <p:font typeface="Now" charset="1" panose="00000500000000000000"/>
      <p:regular r:id="rId15"/>
    </p:embeddedFont>
    <p:embeddedFont>
      <p:font typeface="Now Bold" charset="1" panose="00000800000000000000"/>
      <p:regular r:id="rId16"/>
    </p:embeddedFont>
    <p:embeddedFont>
      <p:font typeface="Now Thin" charset="1" panose="00000300000000000000"/>
      <p:regular r:id="rId17"/>
    </p:embeddedFont>
    <p:embeddedFont>
      <p:font typeface="Now Light" charset="1" panose="00000400000000000000"/>
      <p:regular r:id="rId18"/>
    </p:embeddedFont>
    <p:embeddedFont>
      <p:font typeface="Now Medium" charset="1" panose="00000600000000000000"/>
      <p:regular r:id="rId19"/>
    </p:embeddedFont>
    <p:embeddedFont>
      <p:font typeface="Now Heavy" charset="1" panose="00000A00000000000000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  <p:embeddedFont>
      <p:font typeface="Open Sans Light" charset="1" panose="020B0306030504020204"/>
      <p:regular r:id="rId25"/>
    </p:embeddedFont>
    <p:embeddedFont>
      <p:font typeface="Open Sans Light Italics" charset="1" panose="020B0306030504020204"/>
      <p:regular r:id="rId26"/>
    </p:embeddedFont>
    <p:embeddedFont>
      <p:font typeface="Open Sans Ultra-Bold" charset="1" panose="00000000000000000000"/>
      <p:regular r:id="rId27"/>
    </p:embeddedFont>
    <p:embeddedFont>
      <p:font typeface="Open Sans Ultra-Bold Italic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.png" Type="http://schemas.openxmlformats.org/officeDocument/2006/relationships/image"/><Relationship Id="rId12" Target="../media/image2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jpe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.png" Type="http://schemas.openxmlformats.org/officeDocument/2006/relationships/image"/><Relationship Id="rId12" Target="../media/image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7874" y="3505497"/>
            <a:ext cx="9657581" cy="75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sz="5214" spc="229">
                <a:solidFill>
                  <a:srgbClr val="FFFFFF"/>
                </a:solidFill>
                <a:latin typeface="Now Bold"/>
              </a:rPr>
              <a:t>Propuesta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98777" y="4152751"/>
            <a:ext cx="13695775" cy="254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9"/>
              </a:lnSpc>
            </a:pPr>
            <a:r>
              <a:rPr lang="en-US" sz="15644">
                <a:solidFill>
                  <a:srgbClr val="FFFFFF"/>
                </a:solidFill>
                <a:latin typeface="Kollektif Bold"/>
              </a:rPr>
              <a:t>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5975" y="1071681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1995" y="1135134"/>
            <a:ext cx="3032398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GRUPO OBANDO VERDEZOTO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9040" y="8400948"/>
            <a:ext cx="339677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 Bold"/>
              </a:rPr>
              <a:t>Cliente: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9040" y="8848090"/>
            <a:ext cx="339677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Lorena Chulde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02616" y="8452752"/>
            <a:ext cx="4756684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 Bold"/>
              </a:rPr>
              <a:t>Presentado por: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02616" y="8899893"/>
            <a:ext cx="4756684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Yuverly Verdezoto y Dilan Obando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6538" y="6666017"/>
            <a:ext cx="1039060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eague Spartan Bold"/>
              </a:rPr>
              <a:t>Pagina web de Venta de ropa para almacenes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781125" y="4892612"/>
            <a:ext cx="8668500" cy="7511698"/>
          </a:xfrm>
          <a:custGeom>
            <a:avLst/>
            <a:gdLst/>
            <a:ahLst/>
            <a:cxnLst/>
            <a:rect r="r" b="b" t="t" l="l"/>
            <a:pathLst>
              <a:path h="7511698" w="8668500">
                <a:moveTo>
                  <a:pt x="0" y="0"/>
                </a:moveTo>
                <a:lnTo>
                  <a:pt x="8668500" y="0"/>
                </a:lnTo>
                <a:lnTo>
                  <a:pt x="8668500" y="7511698"/>
                </a:lnTo>
                <a:lnTo>
                  <a:pt x="0" y="7511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02187" y="1692349"/>
            <a:ext cx="6383012" cy="7565951"/>
          </a:xfrm>
          <a:custGeom>
            <a:avLst/>
            <a:gdLst/>
            <a:ahLst/>
            <a:cxnLst/>
            <a:rect r="r" b="b" t="t" l="l"/>
            <a:pathLst>
              <a:path h="7565951" w="6383012">
                <a:moveTo>
                  <a:pt x="0" y="0"/>
                </a:moveTo>
                <a:lnTo>
                  <a:pt x="6383011" y="0"/>
                </a:lnTo>
                <a:lnTo>
                  <a:pt x="6383011" y="7565951"/>
                </a:lnTo>
                <a:lnTo>
                  <a:pt x="0" y="7565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556" t="-5679" r="-33825" b="-109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3547409" y="4973878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956507" cy="1834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79945" y="4816350"/>
            <a:ext cx="6140253" cy="171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5"/>
              </a:lnSpc>
            </a:pPr>
            <a:r>
              <a:rPr lang="en-US" sz="5068">
                <a:solidFill>
                  <a:srgbClr val="000000"/>
                </a:solidFill>
                <a:latin typeface="Kollektif Bold"/>
              </a:rPr>
              <a:t>Vamos a ver el CODIGO!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1692698" y="1343224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651200"/>
            <a:ext cx="10688074" cy="11589400"/>
            <a:chOff x="0" y="0"/>
            <a:chExt cx="2814966" cy="3052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14966" cy="3052352"/>
            </a:xfrm>
            <a:custGeom>
              <a:avLst/>
              <a:gdLst/>
              <a:ahLst/>
              <a:cxnLst/>
              <a:rect r="r" b="b" t="t" l="l"/>
              <a:pathLst>
                <a:path h="3052352" w="2814966">
                  <a:moveTo>
                    <a:pt x="0" y="0"/>
                  </a:moveTo>
                  <a:lnTo>
                    <a:pt x="2814966" y="0"/>
                  </a:lnTo>
                  <a:lnTo>
                    <a:pt x="2814966" y="3052352"/>
                  </a:lnTo>
                  <a:lnTo>
                    <a:pt x="0" y="305235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14966" cy="3090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4514" y="2736316"/>
            <a:ext cx="6664786" cy="5549949"/>
          </a:xfrm>
          <a:custGeom>
            <a:avLst/>
            <a:gdLst/>
            <a:ahLst/>
            <a:cxnLst/>
            <a:rect r="r" b="b" t="t" l="l"/>
            <a:pathLst>
              <a:path h="5549949" w="6664786">
                <a:moveTo>
                  <a:pt x="0" y="0"/>
                </a:moveTo>
                <a:lnTo>
                  <a:pt x="6664786" y="0"/>
                </a:lnTo>
                <a:lnTo>
                  <a:pt x="6664786" y="5549949"/>
                </a:lnTo>
                <a:lnTo>
                  <a:pt x="0" y="5549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0642" y="2239830"/>
            <a:ext cx="6605617" cy="99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52"/>
              </a:lnSpc>
            </a:pPr>
            <a:r>
              <a:rPr lang="en-US" sz="6517">
                <a:solidFill>
                  <a:srgbClr val="FFFFFF"/>
                </a:solidFill>
                <a:latin typeface="Kollektif Bold"/>
              </a:rPr>
              <a:t>Conclusiones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9222" y="3473476"/>
            <a:ext cx="7642162" cy="638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9"/>
              </a:lnSpc>
            </a:pPr>
            <a:r>
              <a:rPr lang="en-US" sz="2121" spc="46">
                <a:solidFill>
                  <a:srgbClr val="FFFFFF"/>
                </a:solidFill>
                <a:latin typeface="Now Bold"/>
              </a:rPr>
              <a:t>·La implementación de una interfaz web fácil de usar ha demostrado ser clave para mejorar la experiencia del cliente al explorar el catálogo de ropa y realizar compras de manera segura. La accesibilidad y la información detallada sobre productos y promociones han contribuido significativamente a la satisfacción del cliente.</a:t>
            </a:r>
          </a:p>
          <a:p>
            <a:pPr algn="just">
              <a:lnSpc>
                <a:spcPts val="2969"/>
              </a:lnSpc>
            </a:pPr>
            <a:r>
              <a:rPr lang="en-US" sz="2121" spc="46">
                <a:solidFill>
                  <a:srgbClr val="FFFFFF"/>
                </a:solidFill>
                <a:latin typeface="Now Bold"/>
              </a:rPr>
              <a:t>·La incorporación de un sistema de análisis de ventas en tiempo real ha permitido a los propietarios de locales tomar decisiones más informadas sobre la oferta de productos y estrategias comerciales. La obtención de datos sobre el rendimiento de los productos, las tendencias de compra y el comportamiento del consumidor ha sido esencial para ajustar y mejorar continuamente la oferta de la tienda.</a:t>
            </a:r>
          </a:p>
          <a:p>
            <a:pPr algn="just">
              <a:lnSpc>
                <a:spcPts val="296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443" y="1250950"/>
            <a:ext cx="15422937" cy="7730827"/>
            <a:chOff x="0" y="0"/>
            <a:chExt cx="4220887" cy="2115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887" cy="2115742"/>
            </a:xfrm>
            <a:custGeom>
              <a:avLst/>
              <a:gdLst/>
              <a:ahLst/>
              <a:cxnLst/>
              <a:rect r="r" b="b" t="t" l="l"/>
              <a:pathLst>
                <a:path h="2115742" w="4220887">
                  <a:moveTo>
                    <a:pt x="0" y="0"/>
                  </a:moveTo>
                  <a:lnTo>
                    <a:pt x="4220887" y="0"/>
                  </a:lnTo>
                  <a:lnTo>
                    <a:pt x="4220887" y="2115742"/>
                  </a:lnTo>
                  <a:lnTo>
                    <a:pt x="0" y="211574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20887" cy="2153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7448" y="3488096"/>
            <a:ext cx="14833104" cy="305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8"/>
              </a:lnSpc>
            </a:pPr>
            <a:r>
              <a:rPr lang="en-US" sz="11100">
                <a:solidFill>
                  <a:srgbClr val="1E1E1E"/>
                </a:solidFill>
                <a:latin typeface="Kollektif Bold"/>
              </a:rPr>
              <a:t>MUCHAS</a:t>
            </a:r>
          </a:p>
          <a:p>
            <a:pPr algn="ctr">
              <a:lnSpc>
                <a:spcPts val="10878"/>
              </a:lnSpc>
            </a:pPr>
            <a:r>
              <a:rPr lang="en-US" sz="11100">
                <a:solidFill>
                  <a:srgbClr val="1E1E1E"/>
                </a:solidFill>
                <a:latin typeface="Kollektif 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8193" y="1250950"/>
            <a:ext cx="15264187" cy="7730827"/>
            <a:chOff x="0" y="0"/>
            <a:chExt cx="4177441" cy="2115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77442" cy="2115742"/>
            </a:xfrm>
            <a:custGeom>
              <a:avLst/>
              <a:gdLst/>
              <a:ahLst/>
              <a:cxnLst/>
              <a:rect r="r" b="b" t="t" l="l"/>
              <a:pathLst>
                <a:path h="2115742" w="4177442">
                  <a:moveTo>
                    <a:pt x="0" y="0"/>
                  </a:moveTo>
                  <a:lnTo>
                    <a:pt x="4177442" y="0"/>
                  </a:lnTo>
                  <a:lnTo>
                    <a:pt x="4177442" y="2115742"/>
                  </a:lnTo>
                  <a:lnTo>
                    <a:pt x="0" y="211574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77441" cy="2153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16535" y="1984377"/>
            <a:ext cx="9454930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>
                <a:solidFill>
                  <a:srgbClr val="1E1E1E"/>
                </a:solidFill>
                <a:latin typeface="Kollektif Bold"/>
              </a:rPr>
              <a:t>INDICE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27020" y="3746502"/>
            <a:ext cx="195351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1E1E1E"/>
                </a:solidFill>
                <a:latin typeface="Kollektif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46070" y="4889502"/>
            <a:ext cx="195351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1E1E1E"/>
                </a:solidFill>
                <a:latin typeface="Kollektif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46070" y="6032502"/>
            <a:ext cx="195351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1E1E1E"/>
                </a:solidFill>
                <a:latin typeface="Kollektif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46070" y="7175502"/>
            <a:ext cx="195351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1E1E1E"/>
                </a:solidFill>
                <a:latin typeface="Kollektif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7518" y="3746502"/>
            <a:ext cx="143281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369">
                <a:solidFill>
                  <a:srgbClr val="1E1E1E"/>
                </a:solidFill>
                <a:latin typeface="Kollektif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05270" y="3932239"/>
            <a:ext cx="344224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399">
                <a:solidFill>
                  <a:srgbClr val="1E1E1E"/>
                </a:solidFill>
                <a:latin typeface="Kollektif Bold"/>
              </a:rPr>
              <a:t>Mision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05270" y="5124450"/>
            <a:ext cx="344224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399">
                <a:solidFill>
                  <a:srgbClr val="1E1E1E"/>
                </a:solidFill>
                <a:latin typeface="Kollektif Bold"/>
              </a:rPr>
              <a:t>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05270" y="6305550"/>
            <a:ext cx="344224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399">
                <a:solidFill>
                  <a:srgbClr val="1E1E1E"/>
                </a:solidFill>
                <a:latin typeface="Kollektif Bold"/>
              </a:rPr>
              <a:t>Desarrollo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05270" y="7429500"/>
            <a:ext cx="344224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399">
                <a:solidFill>
                  <a:srgbClr val="1E1E1E"/>
                </a:solidFill>
                <a:latin typeface="Kollektif Bold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85129" y="3932239"/>
            <a:ext cx="548725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399">
                <a:solidFill>
                  <a:srgbClr val="1E1E1E"/>
                </a:solidFill>
                <a:latin typeface="Kollektif Bold"/>
              </a:rPr>
              <a:t>Cierre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38861" y="2879957"/>
            <a:ext cx="6629964" cy="100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sz="5251">
                <a:solidFill>
                  <a:srgbClr val="FFFFFF"/>
                </a:solidFill>
                <a:latin typeface="Kollektif Bold"/>
              </a:rPr>
              <a:t>Nuestra Mision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5226" y="4638896"/>
            <a:ext cx="5806871" cy="325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3"/>
              </a:lnSpc>
            </a:pPr>
            <a:r>
              <a:rPr lang="en-US" sz="2602" spc="57">
                <a:solidFill>
                  <a:srgbClr val="FFFFFF"/>
                </a:solidFill>
                <a:latin typeface="Now Bold"/>
              </a:rPr>
              <a:t>Crear un sitio web empleando HTML, CSS, JavaScript y React con la finalidad de agilizar la gestión de ventas de ropa para tiendas, con el fin de mejorar la experiencia de compra de los clientes.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32719" y="2260028"/>
            <a:ext cx="8237970" cy="6769854"/>
          </a:xfrm>
          <a:custGeom>
            <a:avLst/>
            <a:gdLst/>
            <a:ahLst/>
            <a:cxnLst/>
            <a:rect r="r" b="b" t="t" l="l"/>
            <a:pathLst>
              <a:path h="6769854" w="8237970">
                <a:moveTo>
                  <a:pt x="0" y="0"/>
                </a:moveTo>
                <a:lnTo>
                  <a:pt x="8237970" y="0"/>
                </a:lnTo>
                <a:lnTo>
                  <a:pt x="8237970" y="6769854"/>
                </a:lnTo>
                <a:lnTo>
                  <a:pt x="0" y="6769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67" t="0" r="-746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0915226" y="4208991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5"/>
                </a:lnTo>
                <a:lnTo>
                  <a:pt x="0" y="139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266580"/>
            <a:ext cx="12612292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Kollektif Bold"/>
              </a:rPr>
              <a:t>Objetivos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79924" y="4946915"/>
            <a:ext cx="10928152" cy="233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</a:pPr>
            <a:r>
              <a:rPr lang="en-US" sz="2683" spc="59">
                <a:solidFill>
                  <a:srgbClr val="000000"/>
                </a:solidFill>
                <a:latin typeface="Now Bold"/>
              </a:rPr>
              <a:t>Diseñar e implementar una interfaz web fácil de usar que permita a los clientes explorar de manera eficiente el catálogo de ropa, realizar compras de forma segura y acceder a información detallada sobre productos y promociones.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266580"/>
            <a:ext cx="12612292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Kollektif Bold"/>
              </a:rPr>
              <a:t>Objetivos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79924" y="4679980"/>
            <a:ext cx="10928152" cy="280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</a:pPr>
            <a:r>
              <a:rPr lang="en-US" sz="2683" spc="59">
                <a:solidFill>
                  <a:srgbClr val="000000"/>
                </a:solidFill>
                <a:latin typeface="Now Bold"/>
              </a:rPr>
              <a:t>Establecer un sistema integral de análisis de ventas que proporcione a los propietarios de locales información en tiempo real sobre el rendimiento de sus productos, tendencias de compra y comportamiento del consumidor, con el fin de tomar decisiones informadas para mejorar la oferta y estrategias comerciales.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266580"/>
            <a:ext cx="12612292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Kollektif Bold"/>
              </a:rPr>
              <a:t>Objetivos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79924" y="4915431"/>
            <a:ext cx="10928152" cy="233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</a:pPr>
            <a:r>
              <a:rPr lang="en-US" sz="2683" spc="59">
                <a:solidFill>
                  <a:srgbClr val="000000"/>
                </a:solidFill>
                <a:latin typeface="Now Bold"/>
              </a:rPr>
              <a:t>Facilitar la interacción entre clientes y propietarios de locales mediante la incorporación de herramientas de comunicación en la plataforma, permitiendo consultas, reservas anticipadas y comentarios, para fortalecer la relación cliente-negocio y fomentar la lealtad del cliente.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08598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6153719"/>
            <a:ext cx="4557297" cy="2726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5" spc="38">
                <a:solidFill>
                  <a:srgbClr val="FFFFFF"/>
                </a:solidFill>
                <a:latin typeface="Now Bold"/>
              </a:rPr>
              <a:t>es un lenguaje de programación esencial para dotar de dinamismo e interactividad a las páginas web. A través de la creación de funciones, eventos, animaciones y otros elementos, permite mejorar la experiencia del usuario y hacer que las páginas sean más dinámicas y funcionales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08598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4288" y="6144194"/>
            <a:ext cx="4541061" cy="143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0"/>
              </a:lnSpc>
            </a:pPr>
            <a:r>
              <a:rPr lang="en-US" sz="2050" spc="45">
                <a:solidFill>
                  <a:srgbClr val="FFFFFF"/>
                </a:solidFill>
                <a:latin typeface="Now Bold"/>
              </a:rPr>
              <a:t>HTML: Es el lenguaje de marcado que se usa para definir la estructura y el contenido de las páginas web.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2662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pc="514">
                <a:solidFill>
                  <a:srgbClr val="000000"/>
                </a:solidFill>
                <a:latin typeface="Now Bold"/>
              </a:rPr>
              <a:t>HTML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08598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2662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514">
                <a:solidFill>
                  <a:srgbClr val="000000"/>
                </a:solidFill>
                <a:latin typeface="Now Bold"/>
              </a:rPr>
              <a:t>CSS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792662"/>
            <a:ext cx="45572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514">
                <a:solidFill>
                  <a:srgbClr val="000000"/>
                </a:solidFill>
                <a:latin typeface="Now Bold"/>
              </a:rPr>
              <a:t>JAVASCRIPT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6153719"/>
            <a:ext cx="4595786" cy="181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5" spc="38">
                <a:solidFill>
                  <a:srgbClr val="FFFFFF"/>
                </a:solidFill>
                <a:latin typeface="Now Bold"/>
              </a:rPr>
              <a:t>CSS es un lenguaje de estilo utilizado para dar diseño y formato a las páginas web, mediante la aplicación de características como colores, tipografías, dimensiones, entre otros elementos visuales.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435730"/>
            <a:ext cx="12740685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Kollektif Bold"/>
              </a:rPr>
              <a:t>Herramientas Usadas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8408" y="4408598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48766" y="6153719"/>
            <a:ext cx="4557297" cy="303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5" spc="38">
                <a:solidFill>
                  <a:srgbClr val="FFFFFF"/>
                </a:solidFill>
                <a:latin typeface="Now Bold"/>
              </a:rPr>
              <a:t>MySQL es un sistema de gestión de bases de datos relacionales utilizado para almacenar y manipular la información de tareas, proyectos y participantes en el sistema web. Su función principal es administrar la información de manera organizada y eficiente, permitiendo el almacenamiento y acceso a los datos de forma estructurada.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597625" y="4408598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17600" y="6144194"/>
            <a:ext cx="5362717" cy="324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0"/>
              </a:lnSpc>
            </a:pPr>
            <a:r>
              <a:rPr lang="en-US" sz="2050" spc="45">
                <a:solidFill>
                  <a:srgbClr val="FFFFFF"/>
                </a:solidFill>
                <a:latin typeface="Now Bold"/>
              </a:rPr>
              <a:t>HReact es una biblioteca de JavaScript empleada para desarrollar componentes reutilizables y eficientes en páginas web. Su uso facilita tanto el proceso de desarrollo como el mantenimiento del sistema web, permitiendo una gestión más sencilla y eficaz de los elementos que lo componen.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97625" y="4792662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pc="514">
                <a:solidFill>
                  <a:srgbClr val="000000"/>
                </a:solidFill>
                <a:latin typeface="Now Bold"/>
              </a:rPr>
              <a:t>REACT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98408" y="4792662"/>
            <a:ext cx="45572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514">
                <a:solidFill>
                  <a:srgbClr val="000000"/>
                </a:solidFill>
                <a:latin typeface="Now Bold"/>
              </a:rPr>
              <a:t>MYSQL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5379" y="2435730"/>
            <a:ext cx="12740685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Kollektif Bold"/>
              </a:rPr>
              <a:t>Herramientas Usadas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1672" y="3235847"/>
            <a:ext cx="20943650" cy="5169447"/>
            <a:chOff x="0" y="0"/>
            <a:chExt cx="5516023" cy="136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6023" cy="1361500"/>
            </a:xfrm>
            <a:custGeom>
              <a:avLst/>
              <a:gdLst/>
              <a:ahLst/>
              <a:cxnLst/>
              <a:rect r="r" b="b" t="t" l="l"/>
              <a:pathLst>
                <a:path h="1361500" w="5516023">
                  <a:moveTo>
                    <a:pt x="0" y="0"/>
                  </a:moveTo>
                  <a:lnTo>
                    <a:pt x="5516023" y="0"/>
                  </a:lnTo>
                  <a:lnTo>
                    <a:pt x="5516023" y="1361500"/>
                  </a:lnTo>
                  <a:lnTo>
                    <a:pt x="0" y="1361500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16023" cy="139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9925" y="1600080"/>
            <a:ext cx="7658220" cy="7658220"/>
          </a:xfrm>
          <a:custGeom>
            <a:avLst/>
            <a:gdLst/>
            <a:ahLst/>
            <a:cxnLst/>
            <a:rect r="r" b="b" t="t" l="l"/>
            <a:pathLst>
              <a:path h="7658220" w="7658220">
                <a:moveTo>
                  <a:pt x="0" y="0"/>
                </a:moveTo>
                <a:lnTo>
                  <a:pt x="7658219" y="0"/>
                </a:lnTo>
                <a:lnTo>
                  <a:pt x="7658219" y="7658220"/>
                </a:lnTo>
                <a:lnTo>
                  <a:pt x="0" y="765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4476690"/>
            <a:ext cx="614843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98"/>
              </a:lnSpc>
              <a:spcBef>
                <a:spcPct val="0"/>
              </a:spcBef>
            </a:pPr>
            <a:r>
              <a:rPr lang="en-US" sz="5581">
                <a:solidFill>
                  <a:srgbClr val="000000"/>
                </a:solidFill>
                <a:latin typeface="Kollektif Bold"/>
              </a:rPr>
              <a:t>¿Como se realizo el codigo?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086939" y="2344057"/>
            <a:ext cx="6170292" cy="617026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99" t="0" r="-2499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249">
                <a:solidFill>
                  <a:srgbClr val="FFFFFF"/>
                </a:solidFill>
                <a:latin typeface="Now Bold"/>
              </a:rPr>
              <a:t>ESTUDIO SHONOS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DAF-zd4C7EQ</dc:identifier>
  <dcterms:modified xsi:type="dcterms:W3CDTF">2011-08-01T06:04:30Z</dcterms:modified>
  <cp:revision>1</cp:revision>
  <dc:title>Presentación Propuesta Proyecto Brief Cliente Moderno Profesional Negro y Blanco</dc:title>
</cp:coreProperties>
</file>